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89" d="100"/>
          <a:sy n="89" d="100"/>
        </p:scale>
        <p:origin x="-12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PROCESS MATTERS</a:t>
            </a:r>
          </a:p>
        </p:txBody>
      </p:sp>
      <p:sp>
        <p:nvSpPr>
          <p:cNvPr id="3" name="Subtitle 2"/>
          <p:cNvSpPr>
            <a:spLocks noGrp="1"/>
          </p:cNvSpPr>
          <p:nvPr>
            <p:ph type="subTitle" idx="1"/>
          </p:nvPr>
        </p:nvSpPr>
        <p:spPr/>
        <p:txBody>
          <a:bodyPr/>
          <a:lstStyle/>
          <a:p>
            <a:r>
              <a:rPr lang="en-US" dirty="0"/>
              <a:t>Commencing Election Units with American Ideals</a:t>
            </a:r>
          </a:p>
        </p:txBody>
      </p:sp>
    </p:spTree>
    <p:extLst>
      <p:ext uri="{BB962C8B-B14F-4D97-AF65-F5344CB8AC3E}">
        <p14:creationId xmlns:p14="http://schemas.microsoft.com/office/powerpoint/2010/main" val="175807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The Problem</a:t>
            </a:r>
          </a:p>
        </p:txBody>
      </p:sp>
      <p:sp>
        <p:nvSpPr>
          <p:cNvPr id="3" name="Content Placeholder 2"/>
          <p:cNvSpPr>
            <a:spLocks noGrp="1"/>
          </p:cNvSpPr>
          <p:nvPr>
            <p:ph idx="1"/>
          </p:nvPr>
        </p:nvSpPr>
        <p:spPr/>
        <p:txBody>
          <a:bodyPr>
            <a:normAutofit/>
          </a:bodyPr>
          <a:lstStyle/>
          <a:p>
            <a:r>
              <a:rPr lang="en-US" sz="2400" b="1" dirty="0"/>
              <a:t>How to teach about the election during a highly partisan era.</a:t>
            </a:r>
          </a:p>
          <a:p>
            <a:r>
              <a:rPr lang="en-US" sz="2400" b="1" dirty="0"/>
              <a:t>How to ensure civil discourse within the classroom, and a positive school and classroom climate.</a:t>
            </a:r>
          </a:p>
          <a:p>
            <a:r>
              <a:rPr lang="en-US" sz="2400" b="1" dirty="0"/>
              <a:t>How to protect the classroom from outside partisan pressures.</a:t>
            </a:r>
          </a:p>
          <a:p>
            <a:r>
              <a:rPr lang="en-US" sz="2400" b="1" dirty="0"/>
              <a:t>How to emphasize that which unites us as Americans.</a:t>
            </a:r>
          </a:p>
        </p:txBody>
      </p:sp>
    </p:spTree>
    <p:extLst>
      <p:ext uri="{BB962C8B-B14F-4D97-AF65-F5344CB8AC3E}">
        <p14:creationId xmlns:p14="http://schemas.microsoft.com/office/powerpoint/2010/main" val="307008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Rationale for Commencing with American Ideals</a:t>
            </a:r>
          </a:p>
        </p:txBody>
      </p:sp>
      <p:sp>
        <p:nvSpPr>
          <p:cNvPr id="3" name="Content Placeholder 2"/>
          <p:cNvSpPr>
            <a:spLocks noGrp="1"/>
          </p:cNvSpPr>
          <p:nvPr>
            <p:ph idx="1"/>
          </p:nvPr>
        </p:nvSpPr>
        <p:spPr/>
        <p:txBody>
          <a:bodyPr>
            <a:normAutofit fontScale="92500" lnSpcReduction="10000"/>
          </a:bodyPr>
          <a:lstStyle/>
          <a:p>
            <a:r>
              <a:rPr lang="en-US" sz="2400" dirty="0"/>
              <a:t>American ideals are a source of unity for a diverse nation.</a:t>
            </a:r>
          </a:p>
          <a:p>
            <a:r>
              <a:rPr lang="en-US" sz="2400" dirty="0"/>
              <a:t>Focusing on American ideals places valid parameters on classroom discussions, rather than opening classroom to statements disruptive of the school climate.</a:t>
            </a:r>
          </a:p>
          <a:p>
            <a:r>
              <a:rPr lang="en-US" sz="2400" dirty="0"/>
              <a:t>Basing instruction on American ideals in founding documents (especially the Constitution) provides a non-partisan basis for responding to any outside advocacy or pressure groups.</a:t>
            </a:r>
          </a:p>
          <a:p>
            <a:r>
              <a:rPr lang="en-US" sz="2400" dirty="0"/>
              <a:t>American ideals can form the basis for inquiry-based lessons and provide a reference point for questions and discussions during the year. It can facilitate the infusion of civic education across the curriculum.</a:t>
            </a:r>
          </a:p>
        </p:txBody>
      </p:sp>
    </p:spTree>
    <p:extLst>
      <p:ext uri="{BB962C8B-B14F-4D97-AF65-F5344CB8AC3E}">
        <p14:creationId xmlns:p14="http://schemas.microsoft.com/office/powerpoint/2010/main" val="380910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Inquiry Questions</a:t>
            </a:r>
          </a:p>
        </p:txBody>
      </p:sp>
      <p:sp>
        <p:nvSpPr>
          <p:cNvPr id="3" name="Content Placeholder 2"/>
          <p:cNvSpPr>
            <a:spLocks noGrp="1"/>
          </p:cNvSpPr>
          <p:nvPr>
            <p:ph sz="half" idx="1"/>
          </p:nvPr>
        </p:nvSpPr>
        <p:spPr>
          <a:xfrm>
            <a:off x="677335" y="1741990"/>
            <a:ext cx="3998838" cy="4508339"/>
          </a:xfrm>
        </p:spPr>
        <p:txBody>
          <a:bodyPr>
            <a:normAutofit fontScale="92500" lnSpcReduction="20000"/>
          </a:bodyPr>
          <a:lstStyle/>
          <a:p>
            <a:r>
              <a:rPr lang="en-US" dirty="0"/>
              <a:t>What ideals best define and unite us as Americans?</a:t>
            </a:r>
          </a:p>
          <a:p>
            <a:r>
              <a:rPr lang="en-US" dirty="0"/>
              <a:t>The president swears a solemn oath to uphold the Constitution. What ideals does he/she implicitly agree to defend and uphold? Which candidate best articulates these ideals?</a:t>
            </a:r>
          </a:p>
          <a:p>
            <a:r>
              <a:rPr lang="en-US" dirty="0"/>
              <a:t>The oath: </a:t>
            </a:r>
            <a:r>
              <a:rPr lang="en-US" i="1" dirty="0"/>
              <a:t>I do solemnly swear (or affirm) that I will faithfully execute the office of President of the United States, and will to the best of my ability, preserve, protect, and defend the Constitution of the United States. </a:t>
            </a:r>
          </a:p>
          <a:p>
            <a:r>
              <a:rPr lang="en-US" dirty="0"/>
              <a:t>What other ideals from our founding documents should the president uphold?</a:t>
            </a:r>
          </a:p>
        </p:txBody>
      </p:sp>
      <p:pic>
        <p:nvPicPr>
          <p:cNvPr id="5" name="Content Placeholder 4"/>
          <p:cNvPicPr>
            <a:picLocks noGrp="1" noChangeAspect="1"/>
          </p:cNvPicPr>
          <p:nvPr>
            <p:ph sz="half" idx="2"/>
          </p:nvPr>
        </p:nvPicPr>
        <p:blipFill rotWithShape="1">
          <a:blip r:embed="rId2"/>
          <a:srcRect l="18530" t="5446" r="11130" b="15734"/>
          <a:stretch/>
        </p:blipFill>
        <p:spPr>
          <a:xfrm>
            <a:off x="4915905" y="2338086"/>
            <a:ext cx="4644783" cy="3015205"/>
          </a:xfrm>
        </p:spPr>
      </p:pic>
    </p:spTree>
    <p:extLst>
      <p:ext uri="{BB962C8B-B14F-4D97-AF65-F5344CB8AC3E}">
        <p14:creationId xmlns:p14="http://schemas.microsoft.com/office/powerpoint/2010/main" val="46784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 Process</a:t>
            </a:r>
          </a:p>
        </p:txBody>
      </p:sp>
      <p:sp>
        <p:nvSpPr>
          <p:cNvPr id="3" name="Content Placeholder 2"/>
          <p:cNvSpPr>
            <a:spLocks noGrp="1"/>
          </p:cNvSpPr>
          <p:nvPr>
            <p:ph idx="1"/>
          </p:nvPr>
        </p:nvSpPr>
        <p:spPr>
          <a:xfrm>
            <a:off x="677333" y="1651463"/>
            <a:ext cx="8849051" cy="4649584"/>
          </a:xfrm>
        </p:spPr>
        <p:txBody>
          <a:bodyPr>
            <a:normAutofit fontScale="55000" lnSpcReduction="20000"/>
          </a:bodyPr>
          <a:lstStyle/>
          <a:p>
            <a:r>
              <a:rPr lang="en-US" sz="3200" dirty="0"/>
              <a:t>First Inquiry</a:t>
            </a:r>
          </a:p>
          <a:p>
            <a:r>
              <a:rPr lang="en-US" sz="3200" dirty="0"/>
              <a:t>Guiding the class to the inquiry and supporting questions regarding ideals.</a:t>
            </a:r>
          </a:p>
          <a:p>
            <a:r>
              <a:rPr lang="en-US" sz="3200" dirty="0"/>
              <a:t>Brainstorming ideals.</a:t>
            </a:r>
          </a:p>
          <a:p>
            <a:r>
              <a:rPr lang="en-US" sz="3200" dirty="0"/>
              <a:t>Interpreting documents (in this case, the Constitution) and locating ideals.</a:t>
            </a:r>
          </a:p>
          <a:p>
            <a:r>
              <a:rPr lang="en-US" sz="3200" dirty="0"/>
              <a:t>Presenting, critiquing, and defending conclusions on ideals, developing a class consensus.</a:t>
            </a:r>
          </a:p>
          <a:p>
            <a:r>
              <a:rPr lang="en-US" sz="3200" dirty="0"/>
              <a:t>Second Inquiry</a:t>
            </a:r>
          </a:p>
          <a:p>
            <a:r>
              <a:rPr lang="en-US" sz="3200" dirty="0"/>
              <a:t>Guiding class to inquiry question regarding which candidate best articulates and supports American ideals from the Constitution they will swear to uphold.</a:t>
            </a:r>
          </a:p>
          <a:p>
            <a:r>
              <a:rPr lang="en-US" sz="3200" dirty="0"/>
              <a:t>Interpreting documents and candidate statements, comparing candidates to ideals</a:t>
            </a:r>
          </a:p>
          <a:p>
            <a:r>
              <a:rPr lang="en-US" sz="3200" dirty="0"/>
              <a:t>Stating and defending conclusions</a:t>
            </a:r>
          </a:p>
          <a:p>
            <a:endParaRPr lang="en-US" sz="3200" dirty="0"/>
          </a:p>
        </p:txBody>
      </p:sp>
    </p:spTree>
    <p:extLst>
      <p:ext uri="{BB962C8B-B14F-4D97-AF65-F5344CB8AC3E}">
        <p14:creationId xmlns:p14="http://schemas.microsoft.com/office/powerpoint/2010/main" val="39842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Possible Ideals</a:t>
            </a:r>
          </a:p>
        </p:txBody>
      </p:sp>
      <p:sp>
        <p:nvSpPr>
          <p:cNvPr id="3" name="Content Placeholder 2"/>
          <p:cNvSpPr>
            <a:spLocks noGrp="1"/>
          </p:cNvSpPr>
          <p:nvPr>
            <p:ph idx="1"/>
          </p:nvPr>
        </p:nvSpPr>
        <p:spPr/>
        <p:txBody>
          <a:bodyPr>
            <a:normAutofit/>
          </a:bodyPr>
          <a:lstStyle/>
          <a:p>
            <a:r>
              <a:rPr lang="en-US" sz="2800" dirty="0"/>
              <a:t>Democracy</a:t>
            </a:r>
          </a:p>
          <a:p>
            <a:r>
              <a:rPr lang="en-US" sz="2800" dirty="0"/>
              <a:t>Liberty (negative conception)</a:t>
            </a:r>
          </a:p>
          <a:p>
            <a:r>
              <a:rPr lang="en-US" sz="2800" dirty="0"/>
              <a:t>Limited Government</a:t>
            </a:r>
          </a:p>
          <a:p>
            <a:r>
              <a:rPr lang="en-US" sz="2800" dirty="0"/>
              <a:t>Equality</a:t>
            </a:r>
          </a:p>
          <a:p>
            <a:pPr lvl="1"/>
            <a:r>
              <a:rPr lang="en-US" sz="2800" dirty="0"/>
              <a:t>Of opportunity, both political and economic</a:t>
            </a:r>
          </a:p>
          <a:p>
            <a:pPr lvl="1"/>
            <a:r>
              <a:rPr lang="en-US" sz="2800" dirty="0"/>
              <a:t>Equal protection under the laws</a:t>
            </a:r>
          </a:p>
          <a:p>
            <a:r>
              <a:rPr lang="en-US" sz="2800" dirty="0"/>
              <a:t>Property Rights</a:t>
            </a:r>
          </a:p>
        </p:txBody>
      </p:sp>
    </p:spTree>
    <p:extLst>
      <p:ext uri="{BB962C8B-B14F-4D97-AF65-F5344CB8AC3E}">
        <p14:creationId xmlns:p14="http://schemas.microsoft.com/office/powerpoint/2010/main" val="285900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a:t>
            </a:r>
          </a:p>
        </p:txBody>
      </p:sp>
      <p:sp>
        <p:nvSpPr>
          <p:cNvPr id="3" name="Content Placeholder 2"/>
          <p:cNvSpPr>
            <a:spLocks noGrp="1"/>
          </p:cNvSpPr>
          <p:nvPr>
            <p:ph idx="1"/>
          </p:nvPr>
        </p:nvSpPr>
        <p:spPr/>
        <p:txBody>
          <a:bodyPr/>
          <a:lstStyle/>
          <a:p>
            <a:r>
              <a:rPr lang="en-US" dirty="0"/>
              <a:t>It may be necessary to define what is meant, and expected, by the term “ideals”. Students may confuse these with practices and policies </a:t>
            </a:r>
          </a:p>
          <a:p>
            <a:r>
              <a:rPr lang="en-US" dirty="0"/>
              <a:t>Once ideals are listed, and before narrowed down to the best or most important five or six, expect to dedicate class time to the precise definition of the terms (ex. What is really meant by “liberty”?)</a:t>
            </a:r>
          </a:p>
          <a:p>
            <a:r>
              <a:rPr lang="en-US" dirty="0"/>
              <a:t>Identifying ideals </a:t>
            </a:r>
            <a:r>
              <a:rPr lang="en-US"/>
              <a:t>should </a:t>
            </a:r>
            <a:r>
              <a:rPr lang="en-US" smtClean="0"/>
              <a:t>precede </a:t>
            </a:r>
            <a:r>
              <a:rPr lang="en-US" dirty="0"/>
              <a:t>any discussions of government, the electoral process, or the candidates.</a:t>
            </a:r>
          </a:p>
          <a:p>
            <a:endParaRPr lang="en-US" dirty="0"/>
          </a:p>
        </p:txBody>
      </p:sp>
    </p:spTree>
    <p:extLst>
      <p:ext uri="{BB962C8B-B14F-4D97-AF65-F5344CB8AC3E}">
        <p14:creationId xmlns:p14="http://schemas.microsoft.com/office/powerpoint/2010/main" val="1087424577"/>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243</TotalTime>
  <Words>461</Words>
  <Application>Microsoft Office PowerPoint</Application>
  <PresentationFormat>Custom</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PROCESS MATTERS</vt:lpstr>
      <vt:lpstr>The Problem</vt:lpstr>
      <vt:lpstr>Rationale for Commencing with American Ideals</vt:lpstr>
      <vt:lpstr>Possible Inquiry Questions</vt:lpstr>
      <vt:lpstr>The Process</vt:lpstr>
      <vt:lpstr>Possible Ideals</vt:lpstr>
      <vt:lpstr>Notes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MATTERS</dc:title>
  <dc:creator>Robert O'Dell</dc:creator>
  <cp:lastModifiedBy>agardner</cp:lastModifiedBy>
  <cp:revision>18</cp:revision>
  <dcterms:created xsi:type="dcterms:W3CDTF">2016-09-27T00:24:23Z</dcterms:created>
  <dcterms:modified xsi:type="dcterms:W3CDTF">2016-09-28T16:56:36Z</dcterms:modified>
</cp:coreProperties>
</file>